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3" r:id="rId2"/>
    <p:sldId id="256" r:id="rId3"/>
    <p:sldId id="404" r:id="rId4"/>
    <p:sldId id="405" r:id="rId5"/>
    <p:sldId id="410" r:id="rId6"/>
    <p:sldId id="375" r:id="rId7"/>
    <p:sldId id="376" r:id="rId8"/>
    <p:sldId id="406" r:id="rId9"/>
    <p:sldId id="377" r:id="rId10"/>
    <p:sldId id="407" r:id="rId11"/>
    <p:sldId id="378" r:id="rId12"/>
    <p:sldId id="409" r:id="rId13"/>
    <p:sldId id="408" r:id="rId14"/>
    <p:sldId id="388" r:id="rId15"/>
    <p:sldId id="379" r:id="rId16"/>
    <p:sldId id="411" r:id="rId17"/>
    <p:sldId id="401" r:id="rId18"/>
    <p:sldId id="396" r:id="rId19"/>
    <p:sldId id="397" r:id="rId20"/>
    <p:sldId id="398" r:id="rId21"/>
    <p:sldId id="399" r:id="rId22"/>
    <p:sldId id="400" r:id="rId23"/>
    <p:sldId id="386" r:id="rId24"/>
    <p:sldId id="387" r:id="rId25"/>
    <p:sldId id="380" r:id="rId26"/>
    <p:sldId id="381" r:id="rId27"/>
    <p:sldId id="394" r:id="rId28"/>
    <p:sldId id="395" r:id="rId29"/>
    <p:sldId id="391" r:id="rId30"/>
    <p:sldId id="392" r:id="rId31"/>
    <p:sldId id="382" r:id="rId32"/>
    <p:sldId id="383" r:id="rId33"/>
    <p:sldId id="384" r:id="rId34"/>
    <p:sldId id="402" r:id="rId35"/>
    <p:sldId id="369" r:id="rId36"/>
    <p:sldId id="370" r:id="rId37"/>
    <p:sldId id="371" r:id="rId38"/>
    <p:sldId id="372" r:id="rId39"/>
    <p:sldId id="37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3C2-40D0-4089-8516-9C4259E0E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412D0-4566-49C1-924F-40F8D97B2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4727B-00AE-48A3-AA13-B853CCDD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8AD7E-07F6-45D1-A553-145DE1EB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45E46-9F2A-4D0E-B81F-64B34945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0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0780-0232-44D8-8667-F40120E4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8DB0D-56D4-4044-AD2F-DEE1EE7A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8EAA9-C2F8-40B8-AE27-0D722FC7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FAB58-2A17-4F93-B618-6136787F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8D385-1FD9-442D-831F-4C4FD4C9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1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F41FE-AD97-4637-A646-AC37E5E21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F4723-2709-4608-9BAF-AFBC59CF3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B87D4-E61D-4008-9AA2-19B65D478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B3E6-D05E-44CD-8CB3-E57DE766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97310-2195-4558-A08D-80626EC6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532B-68C1-4FAE-AD0E-8F93A4D1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142D5-B059-41A8-AD91-0FFAACB1D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E5D90-0B3C-4BAF-A7A6-B7147442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AFDD5-7703-40BD-9FC5-F2CB31B4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F0C3E-0FF4-4381-B14F-3ED2691C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1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F59E-0375-4513-AA1F-E2601311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5748D-857A-4480-9945-D9981D215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FA061-315C-4867-964E-8621549D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C5E34-D38D-47B0-833A-141B6F2C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479C6-55A6-41E6-80DA-86722FD04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8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DD2B-769C-493F-BCC5-046A3399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6E929-9A06-4794-B024-C57B94139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4F72B-55EF-4E44-ADA1-8F1F40CA8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9F346-8C70-4F5C-BE84-3ACDD074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3BDE7-4D25-4C6C-85AD-CC196C26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EECA6-E527-4487-A1FC-608BDB03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9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686FE-9B42-4AC4-BE72-297BF944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EEAE2-7B39-4806-BD76-77F4EFBAC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E578A-7E63-4C71-AC8B-88932BC05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DDCFA-8F0B-4E1E-83FE-E4646B121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F7BF3-8D7F-4931-9389-EF3ABDE7C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3A1B8-2E6B-49B4-A800-91F81AE6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08E54-4EBE-433F-B848-2CEC74C18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23EB2-583C-42F2-B1FD-37A84EAC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6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F7D4-BA37-42FE-ACCF-2050A0A5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03E7C-1EFD-4FB9-B4B4-003779F0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E5146-9842-4ACE-9B0E-C6AB6440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A7B11-8B93-447C-9F12-24C09EE7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B59B9A-16D3-4A7F-BFD8-5FDB2400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ADE6D-E09D-4C2E-84DA-8DE2E3AA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01D76-AC22-4E4C-85C6-E8EB45CA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8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3CB2-CB21-4688-A5B0-7EA6283A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9556-1AC2-447D-B854-368B00D69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6069E-3863-498E-8E0E-8005AA5DA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39637-482C-4A73-AD56-27BAFFE34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0A953-72A1-4117-96A3-7E76A7A1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22570-0DFC-47AC-8B58-42C13661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F7BD-C34A-492B-A7CA-7CECD362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F4DE0-60E4-4C08-B939-20C959548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E8FC5-9318-4724-9D4D-F65C98E4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F487C-104D-49D0-88FA-1AFA8602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25A01-8521-49EE-8C56-4BA3CD07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8F770-A576-4692-8260-63A955F0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8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FAA57-60CB-444D-8D3B-018780FE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C7692-6600-4A97-ABBB-A3B081168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224D5-BBC0-4A1D-82F8-22C46FA64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3BBD7-4CB6-48FC-8D56-7534EEDCBD40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D93C8-B6B1-48A8-B50B-02837E0CC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3B81C-42AF-4239-95A8-83FB2AD59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62B59-F9B3-44DB-951F-AF2771955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7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93405" y="263508"/>
            <a:ext cx="954081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 smtClean="0">
                <a:solidFill>
                  <a:srgbClr val="FF0000"/>
                </a:solidFill>
              </a:rPr>
              <a:t>4: </a:t>
            </a:r>
            <a:r>
              <a:rPr lang="vi-VN" sz="2800" b="1" dirty="0">
                <a:solidFill>
                  <a:srgbClr val="FF0000"/>
                </a:solidFill>
              </a:rPr>
              <a:t>CHUYỂN ĐỘNG NHÌN THẤY CỦA MẶT </a:t>
            </a:r>
            <a:r>
              <a:rPr lang="vi-VN" sz="2800" b="1" dirty="0" smtClean="0">
                <a:solidFill>
                  <a:srgbClr val="FF0000"/>
                </a:solidFill>
              </a:rPr>
              <a:t>TR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6EEECD-1FEB-4481-9DDF-726B9F7E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793208"/>
            <a:ext cx="10616184" cy="41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3000" y="4914737"/>
            <a:ext cx="842162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nhìn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ban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đêm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5104" y="5700293"/>
            <a:ext cx="966520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nguyệt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liềm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14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[KHTN6]-Giải thích các hình dạng nhìn thấy của mặt t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01461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5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4F1F8A-9724-4DBD-87D6-BBAC12377BED}"/>
              </a:ext>
            </a:extLst>
          </p:cNvPr>
          <p:cNvSpPr txBox="1"/>
          <p:nvPr/>
        </p:nvSpPr>
        <p:spPr>
          <a:xfrm>
            <a:off x="221674" y="4014217"/>
            <a:ext cx="11970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648" y="4537437"/>
            <a:ext cx="1093622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liềm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nguyệt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Trăng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nhìn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đêm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do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Trăng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quỹ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đạo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quay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xung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quanh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Trái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Đất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F6EEECD-1FEB-4481-9DDF-726B9F7E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" y="64171"/>
            <a:ext cx="10616184" cy="39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9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hoa học tự nhiên lớp 6 - 2. Chuyển động nhìn thấy của Mặt Trăng - I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07" y="0"/>
            <a:ext cx="6638418" cy="42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4F1F8A-9724-4DBD-87D6-BBAC12377BED}"/>
              </a:ext>
            </a:extLst>
          </p:cNvPr>
          <p:cNvSpPr txBox="1"/>
          <p:nvPr/>
        </p:nvSpPr>
        <p:spPr>
          <a:xfrm>
            <a:off x="331402" y="4398265"/>
            <a:ext cx="117843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44.4,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270" y="5347740"/>
            <a:ext cx="1168949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93405" y="357823"/>
            <a:ext cx="954081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 smtClean="0">
                <a:solidFill>
                  <a:srgbClr val="FF0000"/>
                </a:solidFill>
              </a:rPr>
              <a:t>4: </a:t>
            </a:r>
            <a:r>
              <a:rPr lang="vi-VN" sz="2800" b="1" dirty="0">
                <a:solidFill>
                  <a:srgbClr val="FF0000"/>
                </a:solidFill>
              </a:rPr>
              <a:t>CHUYỂN ĐỘNG NHÌN THẤY CỦA MẶT </a:t>
            </a:r>
            <a:r>
              <a:rPr lang="vi-VN" sz="2800" b="1" dirty="0" smtClean="0">
                <a:solidFill>
                  <a:srgbClr val="FF0000"/>
                </a:solidFill>
              </a:rPr>
              <a:t>TR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2752" y="1105789"/>
            <a:ext cx="10515600" cy="76873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2752" y="1762239"/>
            <a:ext cx="10515600" cy="768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76" y="199993"/>
            <a:ext cx="755460" cy="9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2752" y="2760821"/>
            <a:ext cx="10515600" cy="768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6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1144" y="3290043"/>
            <a:ext cx="10759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0723D8-4F75-493E-B650-6319EE2891BD}"/>
              </a:ext>
            </a:extLst>
          </p:cNvPr>
          <p:cNvSpPr txBox="1"/>
          <p:nvPr/>
        </p:nvSpPr>
        <p:spPr>
          <a:xfrm>
            <a:off x="512063" y="166250"/>
            <a:ext cx="1143000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endParaRPr lang="en-US" sz="48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4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A5B3F-FAC7-4139-A7BA-EA9513E723A3}"/>
              </a:ext>
            </a:extLst>
          </p:cNvPr>
          <p:cNvSpPr txBox="1"/>
          <p:nvPr/>
        </p:nvSpPr>
        <p:spPr>
          <a:xfrm>
            <a:off x="41565" y="457203"/>
            <a:ext cx="1209501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5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Ba </a:t>
            </a:r>
            <a:r>
              <a:rPr lang="en-US" sz="7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7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0FE964-8CBE-4252-A8B4-8C340D18082B}"/>
              </a:ext>
            </a:extLst>
          </p:cNvPr>
          <p:cNvSpPr/>
          <p:nvPr/>
        </p:nvSpPr>
        <p:spPr>
          <a:xfrm>
            <a:off x="0" y="3740728"/>
            <a:ext cx="969818" cy="8174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430649"/>
              </p:ext>
            </p:extLst>
          </p:nvPr>
        </p:nvGraphicFramePr>
        <p:xfrm>
          <a:off x="-35111" y="853827"/>
          <a:ext cx="12197452" cy="4907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9363">
                  <a:extLst>
                    <a:ext uri="{9D8B030D-6E8A-4147-A177-3AD203B41FA5}">
                      <a16:colId xmlns:a16="http://schemas.microsoft.com/office/drawing/2014/main" val="2822453200"/>
                    </a:ext>
                  </a:extLst>
                </a:gridCol>
                <a:gridCol w="2546918">
                  <a:extLst>
                    <a:ext uri="{9D8B030D-6E8A-4147-A177-3AD203B41FA5}">
                      <a16:colId xmlns:a16="http://schemas.microsoft.com/office/drawing/2014/main" val="3129135184"/>
                    </a:ext>
                  </a:extLst>
                </a:gridCol>
                <a:gridCol w="4252419">
                  <a:extLst>
                    <a:ext uri="{9D8B030D-6E8A-4147-A177-3AD203B41FA5}">
                      <a16:colId xmlns:a16="http://schemas.microsoft.com/office/drawing/2014/main" val="722386228"/>
                    </a:ext>
                  </a:extLst>
                </a:gridCol>
                <a:gridCol w="2348752">
                  <a:extLst>
                    <a:ext uri="{9D8B030D-6E8A-4147-A177-3AD203B41FA5}">
                      <a16:colId xmlns:a16="http://schemas.microsoft.com/office/drawing/2014/main" val="369674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Mặt Trời.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vi-VN" sz="4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các </a:t>
                      </a:r>
                      <a:r>
                        <a:rPr lang="vi-VN" sz="4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40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4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chính Mặt Trăng phát ra.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Trái Đất.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449080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5134" y="44312"/>
            <a:ext cx="121971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Ánh sáng từ Mặt Trăng mà ta nhìn thấy có được từ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BC8468-705E-4121-B43F-238CDB79FCC5}"/>
              </a:ext>
            </a:extLst>
          </p:cNvPr>
          <p:cNvSpPr/>
          <p:nvPr/>
        </p:nvSpPr>
        <p:spPr>
          <a:xfrm>
            <a:off x="0" y="1052944"/>
            <a:ext cx="484909" cy="332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7404" y="274144"/>
            <a:ext cx="12162341" cy="3836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Chọn từ thích hợp vào chỗ trống để hoàn thành câu sau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4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điểm, phần bề mặt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…        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về  </a:t>
            </a:r>
            <a:endParaRPr lang="en-US" sz="40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…       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...     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 sáng có diện tích khác nhau nên ta nhìn thấy hình dạng </a:t>
            </a:r>
            <a:r>
              <a:rPr lang="en-US" sz="4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…        </a:t>
            </a:r>
            <a:r>
              <a:rPr lang="vi-VN" sz="4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 nhau.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8B7D3-417D-4C42-8356-3C9050571FE0}"/>
              </a:ext>
            </a:extLst>
          </p:cNvPr>
          <p:cNvSpPr txBox="1"/>
          <p:nvPr/>
        </p:nvSpPr>
        <p:spPr>
          <a:xfrm>
            <a:off x="6169714" y="1838675"/>
            <a:ext cx="2951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Trăng  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7E9FE-06BC-4203-B7C0-8F777964DB76}"/>
              </a:ext>
            </a:extLst>
          </p:cNvPr>
          <p:cNvSpPr txBox="1"/>
          <p:nvPr/>
        </p:nvSpPr>
        <p:spPr>
          <a:xfrm>
            <a:off x="120612" y="2614435"/>
            <a:ext cx="2216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5A4EB-629F-4777-9103-561E1D52C44E}"/>
              </a:ext>
            </a:extLst>
          </p:cNvPr>
          <p:cNvSpPr txBox="1"/>
          <p:nvPr/>
        </p:nvSpPr>
        <p:spPr>
          <a:xfrm>
            <a:off x="3675897" y="2578381"/>
            <a:ext cx="2493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8B7D3-417D-4C42-8356-3C9050571FE0}"/>
              </a:ext>
            </a:extLst>
          </p:cNvPr>
          <p:cNvSpPr txBox="1"/>
          <p:nvPr/>
        </p:nvSpPr>
        <p:spPr>
          <a:xfrm>
            <a:off x="6504994" y="3322321"/>
            <a:ext cx="2951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 Trăng  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52004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002106bg7fr7vx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70433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B14920-4B76-420D-B19F-854DE2FF4E2D}"/>
              </a:ext>
            </a:extLst>
          </p:cNvPr>
          <p:cNvSpPr txBox="1"/>
          <p:nvPr/>
        </p:nvSpPr>
        <p:spPr>
          <a:xfrm>
            <a:off x="69275" y="152405"/>
            <a:ext cx="1205345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+mj-lt"/>
              </a:rPr>
              <a:t>	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+mj-lt"/>
              </a:rPr>
              <a:t>Ta thường thấy một số hình dạng của </a:t>
            </a:r>
            <a:r>
              <a:rPr lang="vi-VN" sz="6000" b="1" i="0" dirty="0">
                <a:solidFill>
                  <a:srgbClr val="333333"/>
                </a:solidFill>
                <a:effectLst/>
                <a:latin typeface="+mj-lt"/>
              </a:rPr>
              <a:t>Mặt Trăng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+mj-lt"/>
              </a:rPr>
              <a:t>như </a:t>
            </a:r>
            <a:r>
              <a:rPr lang="en-US" sz="6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6000" b="1" i="0" dirty="0">
                <a:solidFill>
                  <a:srgbClr val="333333"/>
                </a:solidFill>
                <a:effectLst/>
                <a:latin typeface="+mj-lt"/>
              </a:rPr>
              <a:t>răng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+mj-lt"/>
              </a:rPr>
              <a:t>tròn, </a:t>
            </a:r>
            <a:r>
              <a:rPr lang="en-US" sz="6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6000" b="1" i="0" dirty="0">
                <a:solidFill>
                  <a:srgbClr val="333333"/>
                </a:solidFill>
                <a:effectLst/>
                <a:latin typeface="+mj-lt"/>
              </a:rPr>
              <a:t>răng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+mj-lt"/>
              </a:rPr>
              <a:t>khuyết,...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+mj-lt"/>
              </a:rPr>
              <a:t>	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+mj-lt"/>
              </a:rPr>
              <a:t>Có những đêm </a:t>
            </a:r>
            <a:r>
              <a:rPr lang="vi-VN" sz="6000" b="1" i="0" dirty="0">
                <a:solidFill>
                  <a:srgbClr val="333333"/>
                </a:solidFill>
                <a:effectLst/>
                <a:latin typeface="+mj-lt"/>
              </a:rPr>
              <a:t>Mặt Trăng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+mj-lt"/>
              </a:rPr>
              <a:t>sáng rõ trên bầu trời. Đôi khi, chúng ta cũng nhìn thấy </a:t>
            </a:r>
            <a:r>
              <a:rPr lang="vi-VN" sz="6000" b="1" i="0" dirty="0">
                <a:solidFill>
                  <a:srgbClr val="333333"/>
                </a:solidFill>
                <a:effectLst/>
                <a:latin typeface="+mj-lt"/>
              </a:rPr>
              <a:t>Mặt Trăng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+mj-lt"/>
              </a:rPr>
              <a:t>trên bầu trời vào ban ngày.</a:t>
            </a:r>
          </a:p>
        </p:txBody>
      </p:sp>
    </p:spTree>
    <p:extLst>
      <p:ext uri="{BB962C8B-B14F-4D97-AF65-F5344CB8AC3E}">
        <p14:creationId xmlns:p14="http://schemas.microsoft.com/office/powerpoint/2010/main" val="8241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24201"/>
            <a:ext cx="44577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38100" y="2602331"/>
            <a:ext cx="75438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hơp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lí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thuốc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bảo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vệ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vật</a:t>
            </a:r>
            <a:r>
              <a:rPr lang="en-US" sz="3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 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17708" r="30089" b="23958"/>
          <a:stretch>
            <a:fillRect/>
          </a:stretch>
        </p:blipFill>
        <p:spPr bwMode="auto">
          <a:xfrm>
            <a:off x="3753853" y="1"/>
            <a:ext cx="3866147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23958" r="40630" b="30208"/>
          <a:stretch>
            <a:fillRect/>
          </a:stretch>
        </p:blipFill>
        <p:spPr bwMode="auto">
          <a:xfrm>
            <a:off x="1" y="0"/>
            <a:ext cx="375385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7639050" y="5738982"/>
            <a:ext cx="4533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phẩm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an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toàn</a:t>
            </a:r>
            <a:r>
              <a:rPr 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21875" r="28917" b="27083"/>
          <a:stretch>
            <a:fillRect/>
          </a:stretch>
        </p:blipFill>
        <p:spPr bwMode="auto">
          <a:xfrm>
            <a:off x="4591050" y="3170071"/>
            <a:ext cx="3048000" cy="338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" y="6138698"/>
            <a:ext cx="7619999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303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" y="0"/>
            <a:ext cx="12128504" cy="813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" y="0"/>
            <a:ext cx="12141204" cy="807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7" y="-23459"/>
            <a:ext cx="12842876" cy="812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" y="-20301"/>
            <a:ext cx="12134854" cy="809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6" y="-1"/>
            <a:ext cx="12255496" cy="80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-20301"/>
            <a:ext cx="12220572" cy="80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" y="-20302"/>
            <a:ext cx="12157075" cy="81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" y="0"/>
            <a:ext cx="12220571" cy="81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9" y="-3158"/>
            <a:ext cx="12290418" cy="80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303122" cy="80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97" y="-20301"/>
            <a:ext cx="12903196" cy="81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52263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ill\Desktop\tải xuố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4153"/>
            <a:ext cx="12192000" cy="5257800"/>
          </a:xfrm>
        </p:spPr>
      </p:pic>
      <p:sp>
        <p:nvSpPr>
          <p:cNvPr id="3" name="Down Arrow 2"/>
          <p:cNvSpPr/>
          <p:nvPr/>
        </p:nvSpPr>
        <p:spPr>
          <a:xfrm>
            <a:off x="1600200" y="0"/>
            <a:ext cx="8991600" cy="20574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524000" y="2590800"/>
            <a:ext cx="9144000" cy="1047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714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pic>
        <p:nvPicPr>
          <p:cNvPr id="8" name="Picture 2" descr="Primula_Sinen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-4812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1524000" y="2470484"/>
            <a:ext cx="9131300" cy="1241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Bye and see you again</a:t>
            </a:r>
          </a:p>
        </p:txBody>
      </p:sp>
    </p:spTree>
    <p:extLst>
      <p:ext uri="{BB962C8B-B14F-4D97-AF65-F5344CB8AC3E}">
        <p14:creationId xmlns:p14="http://schemas.microsoft.com/office/powerpoint/2010/main" val="25101702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r="10574"/>
          <a:stretch>
            <a:fillRect/>
          </a:stretch>
        </p:blipFill>
        <p:spPr bwMode="auto">
          <a:xfrm>
            <a:off x="0" y="0"/>
            <a:ext cx="12192000" cy="70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08378" y="2092035"/>
            <a:ext cx="7246962" cy="12460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</a:t>
            </a:r>
            <a:r>
              <a:rPr lang="en-US" alt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17" y="3213462"/>
            <a:ext cx="12165883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34: CÁC DẠNG NHÌN THẤY CỦA MẶT TRĂNG</a:t>
            </a:r>
          </a:p>
        </p:txBody>
      </p:sp>
    </p:spTree>
    <p:extLst>
      <p:ext uri="{BB962C8B-B14F-4D97-AF65-F5344CB8AC3E}">
        <p14:creationId xmlns:p14="http://schemas.microsoft.com/office/powerpoint/2010/main" val="34919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441D17D3-3018-4CCE-93A2-DF7CC07EB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26" y="448094"/>
            <a:ext cx="12071903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20725" algn="l"/>
              </a:tabLst>
            </a:pP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xong tiết này chúng ta 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20725" algn="l"/>
              </a:tabLst>
            </a:pPr>
            <a:r>
              <a:rPr lang="nl-NL" alt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l-NL" alt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 được rằng Mặt Trăng không phát sáng m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phản chiếu ánh sáng mặt trời tới Trái Đất.</a:t>
            </a:r>
            <a:r>
              <a:rPr kumimoji="0" lang="nl-NL" altLang="en-US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20725" algn="l"/>
              </a:tabLst>
            </a:pPr>
            <a:r>
              <a:rPr lang="nl-NL" alt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Q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sát mô h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nh, hiểu và giải th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 được các h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dạng khác nhau của Mặt Trăng.</a:t>
            </a:r>
            <a:r>
              <a:rPr kumimoji="0" lang="nl-NL" altLang="en-US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  <a:tab pos="720725" algn="l"/>
              </a:tabLst>
            </a:pP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G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phân h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thành các năng lực chung, năng lực tự nhiên và h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thành, phát triển phẩm chất trách nhiệm.</a:t>
            </a:r>
            <a:r>
              <a:rPr kumimoji="0" lang="nl-NL" altLang="en-US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393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dạng nhìn thấy của mặt trăng">
            <a:extLst>
              <a:ext uri="{FF2B5EF4-FFF2-40B4-BE49-F238E27FC236}">
                <a16:creationId xmlns:a16="http://schemas.microsoft.com/office/drawing/2014/main" id="{67202D0C-EFB0-4A57-8EDE-7BB4F8E2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37CB7E-0D09-4584-8586-24E8629E43C9}"/>
              </a:ext>
            </a:extLst>
          </p:cNvPr>
          <p:cNvSpPr txBox="1"/>
          <p:nvPr/>
        </p:nvSpPr>
        <p:spPr>
          <a:xfrm>
            <a:off x="55419" y="27710"/>
            <a:ext cx="1205345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cùng phía với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mặt tối của nó quay về phía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nên chúng ta không thấy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Đó là ngày không trăng (1).</a:t>
            </a:r>
          </a:p>
          <a:p>
            <a:pPr algn="just"/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phía ngược lại với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nửa được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chiếu sáng của nó quay về phía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Chúng ta thấy một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 (5).</a:t>
            </a:r>
          </a:p>
        </p:txBody>
      </p:sp>
    </p:spTree>
    <p:extLst>
      <p:ext uri="{BB962C8B-B14F-4D97-AF65-F5344CB8AC3E}">
        <p14:creationId xmlns:p14="http://schemas.microsoft.com/office/powerpoint/2010/main" val="28257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578AD-E1DB-4745-BF50-76AAFACCC050}"/>
              </a:ext>
            </a:extLst>
          </p:cNvPr>
          <p:cNvSpPr txBox="1"/>
          <p:nvPr/>
        </p:nvSpPr>
        <p:spPr>
          <a:xfrm>
            <a:off x="69271" y="41560"/>
            <a:ext cx="1206730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4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 </a:t>
            </a:r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Giải thích hình dạng nhìn thấy của Mặt trăng bằng mô hình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4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 </a:t>
            </a:r>
            <a:r>
              <a:rPr lang="nl-NL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quả quan sát: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48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 </a:t>
            </a:r>
            <a:r>
              <a:rPr lang="nl-NL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nhìn quả bóng qua khe ở phía đối diện với thành bên với </a:t>
            </a:r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 Trời</a:t>
            </a:r>
            <a:r>
              <a:rPr lang="nl-NL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không thể nhìn thấy một nửa được chiếu sáng của quả bóng. Ở vị trí này tương đương với ngày ta không nhìn thấy </a:t>
            </a:r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 Trăng</a:t>
            </a:r>
            <a:r>
              <a:rPr lang="nl-NL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Đó là ngày không </a:t>
            </a:r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nl-NL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578AD-E1DB-4745-BF50-76AAFACCC050}"/>
              </a:ext>
            </a:extLst>
          </p:cNvPr>
          <p:cNvSpPr txBox="1"/>
          <p:nvPr/>
        </p:nvSpPr>
        <p:spPr>
          <a:xfrm>
            <a:off x="69271" y="277091"/>
            <a:ext cx="1206730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6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 </a:t>
            </a:r>
            <a:r>
              <a:rPr lang="nl-NL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nhìn quả bóng qua khe cùng thành bên với </a:t>
            </a:r>
            <a:r>
              <a:rPr lang="nl-NL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 Trời</a:t>
            </a:r>
            <a:r>
              <a:rPr lang="nl-NL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sẽ nhìn thấy toàn bộ một nửa quả bóng được chiếu sáng. Vị trí này tương đương với ngày chúng ta nhìn thấy một </a:t>
            </a:r>
            <a:r>
              <a:rPr lang="nl-NL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 Trăng </a:t>
            </a:r>
            <a:r>
              <a:rPr lang="nl-NL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tròn.</a:t>
            </a:r>
            <a:endParaRPr lang="en-US" sz="6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1578AD-E1DB-4745-BF50-76AAFACCC050}"/>
              </a:ext>
            </a:extLst>
          </p:cNvPr>
          <p:cNvSpPr txBox="1"/>
          <p:nvPr/>
        </p:nvSpPr>
        <p:spPr>
          <a:xfrm>
            <a:off x="69271" y="554181"/>
            <a:ext cx="120673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6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 </a:t>
            </a:r>
            <a:r>
              <a:rPr lang="nl-NL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nhìn quả bóng qua hai khe ở thành bên của hộp, ta chỉ nhìn thấy một nửa của một nửa quả bóng được chiếu sáng. Ở vị trí này tương đương với ngày ta nhìn thấy một nửa </a:t>
            </a:r>
            <a:r>
              <a:rPr lang="nl-NL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 Trăng</a:t>
            </a:r>
            <a:r>
              <a:rPr lang="nl-NL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tròn.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Trăng</a:t>
            </a:r>
            <a:r>
              <a:rPr lang="en-US" sz="6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-82931"/>
            <a:ext cx="10515600" cy="76873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[KHTN6]-Giải thích các hình dạng nhìn thấy của mặt t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008" y="576072"/>
            <a:ext cx="10576560" cy="5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4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78D5D36-9A72-4482-B071-F34853DDB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83" y="20914"/>
            <a:ext cx="95878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 h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dạng cơ bản của </a:t>
            </a:r>
            <a:r>
              <a:rPr kumimoji="0" lang="nl-NL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 trăng</a:t>
            </a:r>
            <a:r>
              <a:rPr kumimoji="0" lang="nl-NL" altLang="en-US" sz="4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073" name="Picture 8">
            <a:extLst>
              <a:ext uri="{FF2B5EF4-FFF2-40B4-BE49-F238E27FC236}">
                <a16:creationId xmlns:a16="http://schemas.microsoft.com/office/drawing/2014/main" id="{8BFC246D-3C35-4127-AB68-B95E3766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622"/>
            <a:ext cx="12192000" cy="40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FE24DA2-B670-432C-982B-19EA49FC9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0" y="4902241"/>
            <a:ext cx="1206730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5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469FF6-B721-4F44-997A-4CC5EF5A90B4}"/>
              </a:ext>
            </a:extLst>
          </p:cNvPr>
          <p:cNvSpPr txBox="1"/>
          <p:nvPr/>
        </p:nvSpPr>
        <p:spPr>
          <a:xfrm>
            <a:off x="69274" y="374079"/>
            <a:ext cx="1205345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 sáng từ Mặt Trăng mà ta nhìn thấy có được từ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ngôi sao.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6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Trời.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C</a:t>
            </a:r>
            <a:r>
              <a:rPr lang="vi-VN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hính Mặt Trăng phát ra.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CCEC6C-FE32-49CC-97F9-1CECED863EF7}"/>
              </a:ext>
            </a:extLst>
          </p:cNvPr>
          <p:cNvSpPr/>
          <p:nvPr/>
        </p:nvSpPr>
        <p:spPr>
          <a:xfrm>
            <a:off x="0" y="3283526"/>
            <a:ext cx="817418" cy="724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EC4B54-5F46-4AC9-8CB8-9D809301D32A}"/>
              </a:ext>
            </a:extLst>
          </p:cNvPr>
          <p:cNvSpPr txBox="1"/>
          <p:nvPr/>
        </p:nvSpPr>
        <p:spPr>
          <a:xfrm>
            <a:off x="41565" y="30216"/>
            <a:ext cx="1208116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từ thích hợp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i="0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0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0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i="0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0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 chỗ trống để hoàn thành câu sau.</a:t>
            </a:r>
          </a:p>
          <a:p>
            <a:pPr algn="just"/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thời điểm, phần bề mặt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r>
              <a:rPr lang="en-US" sz="5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về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…2…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…3…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sáng có diện tích khác nhau nên ta nhìn thấy hình dạng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 khác nhau.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A0C88-93E4-4807-8D1A-5A717B247D76}"/>
              </a:ext>
            </a:extLst>
          </p:cNvPr>
          <p:cNvSpPr txBox="1"/>
          <p:nvPr/>
        </p:nvSpPr>
        <p:spPr>
          <a:xfrm>
            <a:off x="83130" y="5980611"/>
            <a:ext cx="1198418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2. </a:t>
            </a:r>
            <a:r>
              <a:rPr lang="en-US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3. </a:t>
            </a:r>
            <a:r>
              <a:rPr lang="en-US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i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ED1AD-B068-4CC8-9238-210470CE32C2}"/>
              </a:ext>
            </a:extLst>
          </p:cNvPr>
          <p:cNvSpPr txBox="1"/>
          <p:nvPr/>
        </p:nvSpPr>
        <p:spPr>
          <a:xfrm>
            <a:off x="96982" y="612140"/>
            <a:ext cx="119980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000" b="1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774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4AFA1E-5A8C-4868-A9FB-5BC533BF21C4}"/>
              </a:ext>
            </a:extLst>
          </p:cNvPr>
          <p:cNvSpPr txBox="1"/>
          <p:nvPr/>
        </p:nvSpPr>
        <p:spPr>
          <a:xfrm>
            <a:off x="55420" y="415642"/>
            <a:ext cx="1208116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000" b="0" i="0" dirty="0">
                <a:solidFill>
                  <a:srgbClr val="FF57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21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252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002106bg7fr7vx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87239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24201"/>
            <a:ext cx="44577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38100" y="2602331"/>
            <a:ext cx="75438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hơp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lí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thuốc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bảo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vệ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vật</a:t>
            </a:r>
            <a:r>
              <a:rPr lang="en-US" sz="3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 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17708" r="30089" b="23958"/>
          <a:stretch>
            <a:fillRect/>
          </a:stretch>
        </p:blipFill>
        <p:spPr bwMode="auto">
          <a:xfrm>
            <a:off x="3753853" y="1"/>
            <a:ext cx="3866147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23958" r="40630" b="30208"/>
          <a:stretch>
            <a:fillRect/>
          </a:stretch>
        </p:blipFill>
        <p:spPr bwMode="auto">
          <a:xfrm>
            <a:off x="1" y="0"/>
            <a:ext cx="375385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7639050" y="5738982"/>
            <a:ext cx="4533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phẩm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an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toàn</a:t>
            </a:r>
            <a:r>
              <a:rPr 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21875" r="28917" b="27083"/>
          <a:stretch>
            <a:fillRect/>
          </a:stretch>
        </p:blipFill>
        <p:spPr bwMode="auto">
          <a:xfrm>
            <a:off x="4591050" y="3170071"/>
            <a:ext cx="3048000" cy="338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" y="6138698"/>
            <a:ext cx="7619999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0852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" y="0"/>
            <a:ext cx="12128504" cy="813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" y="0"/>
            <a:ext cx="12141204" cy="807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7" y="-23459"/>
            <a:ext cx="12842876" cy="812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" y="-20301"/>
            <a:ext cx="12134854" cy="809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6" y="-1"/>
            <a:ext cx="12255496" cy="80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-20301"/>
            <a:ext cx="12220572" cy="80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" y="-20302"/>
            <a:ext cx="12157075" cy="81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" y="0"/>
            <a:ext cx="12220571" cy="81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9" y="-3158"/>
            <a:ext cx="12290418" cy="80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303122" cy="80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97" y="-20301"/>
            <a:ext cx="12903196" cy="81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0621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ill\Desktop\tải xuố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4153"/>
            <a:ext cx="12192000" cy="5257800"/>
          </a:xfrm>
        </p:spPr>
      </p:pic>
      <p:sp>
        <p:nvSpPr>
          <p:cNvPr id="3" name="Down Arrow 2"/>
          <p:cNvSpPr/>
          <p:nvPr/>
        </p:nvSpPr>
        <p:spPr>
          <a:xfrm>
            <a:off x="1600200" y="0"/>
            <a:ext cx="8991600" cy="20574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524000" y="2590800"/>
            <a:ext cx="9144000" cy="1047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71400" b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pic>
        <p:nvPicPr>
          <p:cNvPr id="8" name="Picture 2" descr="Primula_Sinen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-4812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1524000" y="2470484"/>
            <a:ext cx="9131300" cy="12410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Bye and see you again</a:t>
            </a:r>
          </a:p>
        </p:txBody>
      </p:sp>
    </p:spTree>
    <p:extLst>
      <p:ext uri="{BB962C8B-B14F-4D97-AF65-F5344CB8AC3E}">
        <p14:creationId xmlns:p14="http://schemas.microsoft.com/office/powerpoint/2010/main" val="33879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679" y="4790822"/>
            <a:ext cx="10515600" cy="61271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hình ảnh : mặt trăng, Ánh trăng, trăng khuyết, Đối tượng thiên văn, bóng  tối, ánh sáng, không khí, Sự kiện thiên thể, Bầu trời, Hiện tượng khí  quyển, Thiên văn học,"/>
          <p:cNvSpPr>
            <a:spLocks noChangeAspect="1" noChangeArrowheads="1"/>
          </p:cNvSpPr>
          <p:nvPr/>
        </p:nvSpPr>
        <p:spPr bwMode="auto">
          <a:xfrm>
            <a:off x="1472311" y="38418"/>
            <a:ext cx="304800" cy="1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ảnh : mặt trăng, Ánh trăng, trăng khuyết, Đối tượng thiên văn, bóng  tối, ánh sáng, không khí, Sự kiện thiên thể, Bầu trời, Hiện tượng khí  quyển, Thiên văn học,"/>
          <p:cNvSpPr>
            <a:spLocks noChangeAspect="1" noChangeArrowheads="1"/>
          </p:cNvSpPr>
          <p:nvPr/>
        </p:nvSpPr>
        <p:spPr bwMode="auto">
          <a:xfrm>
            <a:off x="1481455" y="-299910"/>
            <a:ext cx="304800" cy="1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Pha mặt trăng tiết lộ về tương lai và vận mệnh của bạn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87" y="594360"/>
            <a:ext cx="4434841" cy="37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555 hình ảnh mặt trăng đẹp lung linh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3" y="514552"/>
            <a:ext cx="5158867" cy="38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15567" y="5855140"/>
            <a:ext cx="10265791" cy="612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oa học tự nhiên lớp 6 - 2. Chuyển động nhìn thấy của Mặt Trăng - I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91" y="164592"/>
            <a:ext cx="770839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9343" y="4581042"/>
            <a:ext cx="8138161" cy="118574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08759" y="4581042"/>
            <a:ext cx="8906257" cy="12680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3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B5BA5F-E71F-4148-BA49-E0B229C24A0E}"/>
              </a:ext>
            </a:extLst>
          </p:cNvPr>
          <p:cNvSpPr txBox="1"/>
          <p:nvPr/>
        </p:nvSpPr>
        <p:spPr>
          <a:xfrm>
            <a:off x="55420" y="443348"/>
            <a:ext cx="1208116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phát sáng, ta nhìn thấy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nó phản chiếu ánh sáng từ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 sáng phản chiếu từ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 hơn ánh sáng trực tiếp từ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Do đó, ban đêm ta nhìn thấy 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 hơn ban ngày.</a:t>
            </a:r>
          </a:p>
        </p:txBody>
      </p:sp>
    </p:spTree>
    <p:extLst>
      <p:ext uri="{BB962C8B-B14F-4D97-AF65-F5344CB8AC3E}">
        <p14:creationId xmlns:p14="http://schemas.microsoft.com/office/powerpoint/2010/main" val="34521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743B4C1-295C-42A6-BDBC-56DE8C84C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2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93405" y="357823"/>
            <a:ext cx="954081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 smtClean="0">
                <a:solidFill>
                  <a:srgbClr val="FF0000"/>
                </a:solidFill>
              </a:rPr>
              <a:t>4: </a:t>
            </a:r>
            <a:r>
              <a:rPr lang="vi-VN" sz="2800" b="1" dirty="0">
                <a:solidFill>
                  <a:srgbClr val="FF0000"/>
                </a:solidFill>
              </a:rPr>
              <a:t>CHUYỂN ĐỘNG NHÌN THẤY CỦA MẶT </a:t>
            </a:r>
            <a:r>
              <a:rPr lang="vi-VN" sz="2800" b="1" dirty="0" smtClean="0">
                <a:solidFill>
                  <a:srgbClr val="FF0000"/>
                </a:solidFill>
              </a:rPr>
              <a:t>TR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2752" y="1105789"/>
            <a:ext cx="10515600" cy="76873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2752" y="1998853"/>
            <a:ext cx="10515600" cy="768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76" y="199993"/>
            <a:ext cx="755460" cy="9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1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462B1F-C4ED-468E-979D-4CE2AB7E85D3}"/>
              </a:ext>
            </a:extLst>
          </p:cNvPr>
          <p:cNvSpPr txBox="1"/>
          <p:nvPr/>
        </p:nvSpPr>
        <p:spPr>
          <a:xfrm>
            <a:off x="201168" y="310899"/>
            <a:ext cx="115763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vi-VN" sz="5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nhìn thấy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vi-VN" sz="5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5400" b="1" i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5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328" y="1832140"/>
            <a:ext cx="1090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ngày ta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 nhưng có những ngày lại dường như không thấy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Từ ngày không trăng tới ngày trăng tròn, rồi ngày không trăng tiếp theo hết khoảng một tháng.</a:t>
            </a:r>
          </a:p>
        </p:txBody>
      </p:sp>
    </p:spTree>
    <p:extLst>
      <p:ext uri="{BB962C8B-B14F-4D97-AF65-F5344CB8AC3E}">
        <p14:creationId xmlns:p14="http://schemas.microsoft.com/office/powerpoint/2010/main" val="234114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976</Words>
  <Application>Microsoft Office PowerPoint</Application>
  <PresentationFormat>Widescreen</PresentationFormat>
  <Paragraphs>95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1. Ánh sáng của Mặt trăng</vt:lpstr>
      <vt:lpstr>Mặt Trăng có phải tự phát ra ánh sáng hay không? Vì sao?</vt:lpstr>
      <vt:lpstr>PowerPoint Presentation</vt:lpstr>
      <vt:lpstr>PowerPoint Presentation</vt:lpstr>
      <vt:lpstr>PowerPoint Presentation</vt:lpstr>
      <vt:lpstr>1. Ánh sáng của Mặt trăng</vt:lpstr>
      <vt:lpstr>PowerPoint Presentation</vt:lpstr>
      <vt:lpstr>Video hình dạng nhìn thấy của Mặt Trăng</vt:lpstr>
      <vt:lpstr>PowerPoint Presentation</vt:lpstr>
      <vt:lpstr>PowerPoint Presentation</vt:lpstr>
      <vt:lpstr>1. Ánh sáng của Mặt trăng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PGD</dc:creator>
  <cp:lastModifiedBy>Lâm Ngọc</cp:lastModifiedBy>
  <cp:revision>22</cp:revision>
  <dcterms:created xsi:type="dcterms:W3CDTF">2021-12-27T13:15:52Z</dcterms:created>
  <dcterms:modified xsi:type="dcterms:W3CDTF">2022-03-13T02:22:13Z</dcterms:modified>
</cp:coreProperties>
</file>